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74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57" r:id="rId18"/>
    <p:sldId id="258" r:id="rId19"/>
    <p:sldId id="278" r:id="rId20"/>
    <p:sldId id="281" r:id="rId21"/>
    <p:sldId id="279" r:id="rId22"/>
    <p:sldId id="276" r:id="rId23"/>
    <p:sldId id="277" r:id="rId24"/>
    <p:sldId id="280" r:id="rId25"/>
    <p:sldId id="273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Поиск недостающей информации, её обработка и анализ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32040" y="4509120"/>
            <a:ext cx="3600400" cy="1705744"/>
          </a:xfrm>
        </p:spPr>
        <p:txBody>
          <a:bodyPr/>
          <a:lstStyle/>
          <a:p>
            <a:r>
              <a:rPr lang="en-US" dirty="0"/>
              <a:t>10 </a:t>
            </a:r>
            <a:r>
              <a:rPr lang="ru-RU" dirty="0"/>
              <a:t>класс</a:t>
            </a:r>
          </a:p>
          <a:p>
            <a:r>
              <a:rPr lang="ru-RU" dirty="0"/>
              <a:t>Аминькаева И.М.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9026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Источники информации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57200" y="1614400"/>
            <a:ext cx="8229600" cy="50117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b="1" dirty="0"/>
              <a:t>Федеральные законы: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dirty="0"/>
              <a:t>- Федеральный закон от 27 июля 2006 г. № 149-ФЗ «Об информации, информационных технологиях и о защите информации»,</a:t>
            </a:r>
          </a:p>
          <a:p>
            <a:pPr marL="0" indent="0">
              <a:buNone/>
            </a:pPr>
            <a:r>
              <a:rPr lang="ru-RU" dirty="0"/>
              <a:t>- Федеральный закон от 29 декабря 2012 г. № 273-ФЗ «Об образовании в Российской Федерации».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87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79512" y="1614398"/>
            <a:ext cx="8784976" cy="4925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2. Государственные стандарты </a:t>
            </a:r>
            <a:r>
              <a:rPr lang="ru-RU" dirty="0"/>
              <a:t>(международные и национальные: http://www.gost.ru):</a:t>
            </a:r>
          </a:p>
          <a:p>
            <a:pPr marL="0" indent="0">
              <a:buNone/>
            </a:pPr>
            <a:r>
              <a:rPr lang="ru-RU" dirty="0"/>
              <a:t>- ГОСТ 7.73-96 – Поиск и распространение информации. Термины и определения.</a:t>
            </a:r>
          </a:p>
          <a:p>
            <a:pPr marL="0" indent="0">
              <a:buNone/>
            </a:pPr>
            <a:r>
              <a:rPr lang="ru-RU" dirty="0"/>
              <a:t>- ГОСТ 7.0-99 – Информационно-библиографическая деятельность, библиография.</a:t>
            </a:r>
          </a:p>
          <a:p>
            <a:pPr marL="0" indent="0">
              <a:buNone/>
            </a:pPr>
            <a:r>
              <a:rPr lang="ru-RU" dirty="0"/>
              <a:t>- ГОСТ 7.32-2001 «Отчёт о научно-исследовательской работе. Структура и правила оформления».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9492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3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51520" y="1441579"/>
            <a:ext cx="8640960" cy="5270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3. Официальные сайты: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- http://www.gks.ru – Федеральная служба государственной статистики.</a:t>
            </a:r>
          </a:p>
          <a:p>
            <a:pPr>
              <a:buFontTx/>
              <a:buChar char="-"/>
            </a:pPr>
            <a:r>
              <a:rPr lang="ru-RU" dirty="0"/>
              <a:t>http://www.government-nnov.ru – Правительство Нижегородской области.</a:t>
            </a:r>
          </a:p>
          <a:p>
            <a:pPr>
              <a:buFontTx/>
              <a:buChar char="-"/>
            </a:pPr>
            <a:endParaRPr lang="ru-RU" dirty="0"/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58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355169"/>
            <a:ext cx="8784976" cy="5443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4. Электронные научные библиотеки: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- http://elibrary.ru/ – научная электронная библиотека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- http://cyberleninka.ru/ – научная электронная библиотека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- </a:t>
            </a:r>
            <a:r>
              <a:rPr lang="ru-RU" dirty="0">
                <a:solidFill>
                  <a:srgbClr val="FF0000"/>
                </a:solidFill>
              </a:rPr>
              <a:t>www.biblioclub.ru - ЭБС «Университетская библиотека онлайн»</a:t>
            </a:r>
          </a:p>
          <a:p>
            <a:pPr marL="0" indent="0">
              <a:buFontTx/>
              <a:buChar char="-"/>
            </a:pPr>
            <a:r>
              <a:rPr lang="ru-RU" dirty="0" err="1">
                <a:solidFill>
                  <a:srgbClr val="FF0000"/>
                </a:solidFill>
              </a:rPr>
              <a:t>www.ebiblioteka.ru</a:t>
            </a:r>
            <a:r>
              <a:rPr lang="ru-RU" dirty="0">
                <a:solidFill>
                  <a:srgbClr val="FF0000"/>
                </a:solidFill>
              </a:rPr>
              <a:t> - Универсальные базы данных изданий  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м.б. платные статьи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83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355169"/>
            <a:ext cx="8784976" cy="5443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5. Справочные системы: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050" dirty="0"/>
          </a:p>
          <a:p>
            <a:pPr>
              <a:buFontTx/>
              <a:buChar char="-"/>
            </a:pPr>
            <a:r>
              <a:rPr lang="ru-RU" dirty="0"/>
              <a:t>http://www.krugosvet.ru – энциклопедия «</a:t>
            </a:r>
            <a:r>
              <a:rPr lang="ru-RU" dirty="0" err="1"/>
              <a:t>Кругосвет</a:t>
            </a:r>
            <a:r>
              <a:rPr lang="ru-RU" dirty="0"/>
              <a:t>»; </a:t>
            </a:r>
          </a:p>
          <a:p>
            <a:pPr>
              <a:buFontTx/>
              <a:buChar char="-"/>
            </a:pPr>
            <a:r>
              <a:rPr lang="ru-RU" dirty="0"/>
              <a:t>http://www.rubricon.com – энциклопедический ресурс «</a:t>
            </a:r>
            <a:r>
              <a:rPr lang="ru-RU" dirty="0" err="1"/>
              <a:t>Рубрикон</a:t>
            </a:r>
            <a:r>
              <a:rPr lang="ru-RU" dirty="0"/>
              <a:t>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51520" y="1960036"/>
            <a:ext cx="8784976" cy="406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1050" dirty="0"/>
          </a:p>
          <a:p>
            <a:pPr>
              <a:buFontTx/>
              <a:buChar char="-"/>
            </a:pPr>
            <a:r>
              <a:rPr lang="ru-RU" dirty="0"/>
              <a:t>http://sci-lib.com – «Новости науки и техники»;</a:t>
            </a:r>
          </a:p>
          <a:p>
            <a:pPr>
              <a:buFontTx/>
              <a:buChar char="-"/>
            </a:pPr>
            <a:r>
              <a:rPr lang="ru-RU" dirty="0"/>
              <a:t>http://www.rulex.ru – «Русский биографический словарь»; </a:t>
            </a:r>
          </a:p>
          <a:p>
            <a:pPr>
              <a:buFontTx/>
              <a:buChar char="-"/>
            </a:pPr>
            <a:r>
              <a:rPr lang="ru-RU" dirty="0"/>
              <a:t>http://www.dic.academic.ru – словари на портале «Академик».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00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601250"/>
            <a:ext cx="7772400" cy="2475706"/>
          </a:xfrm>
        </p:spPr>
        <p:txBody>
          <a:bodyPr/>
          <a:lstStyle/>
          <a:p>
            <a:r>
              <a:rPr lang="ru-RU" dirty="0"/>
              <a:t>Как определить какая информация нужна для вашего проекта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Program Files (x86)\Microsoft Office\MEDIA\CAGCAT10\j0299171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076956"/>
            <a:ext cx="2952328" cy="34819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Вопросы для определения нужной информации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ли мы уже знаем по нашему проекту?</a:t>
            </a:r>
          </a:p>
          <a:p>
            <a:r>
              <a:rPr lang="ru-RU" dirty="0"/>
              <a:t>Есть ли моменты для меня неясные, непонятные?</a:t>
            </a:r>
          </a:p>
          <a:p>
            <a:r>
              <a:rPr lang="ru-RU" dirty="0"/>
              <a:t>Будет ли понятен замысел моего проекта экспертам?</a:t>
            </a:r>
          </a:p>
          <a:p>
            <a:r>
              <a:rPr lang="ru-RU" dirty="0"/>
              <a:t>Как доказать актуальность и новизну проекта?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  Для аргументации своего проекта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Создайте библиографический список с аннотациями к источникам</a:t>
            </a:r>
          </a:p>
          <a:p>
            <a:r>
              <a:rPr lang="ru-RU" dirty="0"/>
              <a:t>Используйте достоверные источники и приводите их сравнение в тексте работы</a:t>
            </a:r>
          </a:p>
          <a:p>
            <a:r>
              <a:rPr lang="ru-RU" dirty="0"/>
              <a:t>Оформите ссылки на источники информации в тексте своего проекта                                                        самый краткий вариант оформления - в этом случае ссылку заключают в квадратные скобки: </a:t>
            </a:r>
            <a:r>
              <a:rPr lang="ru-RU" i="1" dirty="0"/>
              <a:t>…особенности поведения скарабея описаны в ряде работ</a:t>
            </a:r>
            <a:r>
              <a:rPr lang="ru-RU" dirty="0"/>
              <a:t> [12, 15]…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Аннотация к изданию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785395"/>
          </a:xfrm>
        </p:spPr>
        <p:txBody>
          <a:bodyPr/>
          <a:lstStyle/>
          <a:p>
            <a:r>
              <a:rPr lang="ru-RU" dirty="0"/>
              <a:t>Аннотация включает в себя полный комплект библиографических сведений: данные об авторе, заглавии, месте и дате выхода в свет и т. д. Также в  очень краткой форме она отражает содержание работы. </a:t>
            </a:r>
          </a:p>
          <a:p>
            <a:pPr>
              <a:buNone/>
            </a:pPr>
            <a:r>
              <a:rPr lang="ru-RU" i="1" dirty="0"/>
              <a:t>В готовых изданиях аннотации расположены на обороте титульного листа или в конце книги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3444"/>
            <a:ext cx="8579296" cy="1272204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Другие определения понятия «Информация»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614398"/>
            <a:ext cx="8928992" cy="52709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И. – это сведения об окружающем мире и протекающих в нем процессах, воспринимаемые человеком или специальным устройством (Словарь русского языка С.И. Ожегова) [2].</a:t>
            </a:r>
          </a:p>
          <a:p>
            <a:pPr marL="0" indent="0">
              <a:buNone/>
            </a:pPr>
            <a:r>
              <a:rPr lang="ru-RU" dirty="0"/>
              <a:t>И. – это сведения (сообщения, </a:t>
            </a:r>
            <a:r>
              <a:rPr lang="ru-RU" b="1" i="1" dirty="0"/>
              <a:t>данные</a:t>
            </a:r>
            <a:r>
              <a:rPr lang="ru-RU" dirty="0"/>
              <a:t>) независимо от формы их представления (ФЗ) [3].</a:t>
            </a:r>
          </a:p>
          <a:p>
            <a:pPr marL="0" indent="0">
              <a:buNone/>
            </a:pPr>
            <a:r>
              <a:rPr lang="ru-RU" dirty="0"/>
              <a:t>И. – это сведения, передаваемые одними людьми другим людям (или машинам, или между машинами) устным, письменным или каким-либо другим способом, а также сам процесс передачи или получения этих сведений (БСЭ) [4]. </a:t>
            </a:r>
          </a:p>
          <a:p>
            <a:pPr marL="0" indent="0">
              <a:buNone/>
            </a:pPr>
            <a:r>
              <a:rPr lang="ru-RU" dirty="0"/>
              <a:t>Сведения – это познания в какой-либо области, известия, сообщения, знания, представление о чем-либо [2].</a:t>
            </a:r>
          </a:p>
          <a:p>
            <a:pPr marL="0" indent="0">
              <a:buNone/>
            </a:pPr>
            <a:r>
              <a:rPr lang="ru-RU" dirty="0"/>
              <a:t>Информация – это не материя и не энергия, информация – это информация (Н. Винер) [5].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976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0" name="Picture 2" descr="H:\Документы-Инна\РАБОТА\Уроки\Индивидуальный проект\Занятие 19\20210330_172731.jpg"/>
          <p:cNvPicPr>
            <a:picLocks noChangeAspect="1" noChangeArrowheads="1"/>
          </p:cNvPicPr>
          <p:nvPr/>
        </p:nvPicPr>
        <p:blipFill>
          <a:blip r:embed="rId2" cstate="print"/>
          <a:srcRect l="8235"/>
          <a:stretch>
            <a:fillRect/>
          </a:stretch>
        </p:blipFill>
        <p:spPr bwMode="auto">
          <a:xfrm rot="5400000">
            <a:off x="-952238" y="1248380"/>
            <a:ext cx="5863899" cy="3744417"/>
          </a:xfrm>
          <a:prstGeom prst="rect">
            <a:avLst/>
          </a:prstGeom>
          <a:noFill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 t="15584" b="7792"/>
          <a:stretch>
            <a:fillRect/>
          </a:stretch>
        </p:blipFill>
        <p:spPr bwMode="auto">
          <a:xfrm>
            <a:off x="3203848" y="-747464"/>
            <a:ext cx="5760640" cy="735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/>
              <a:t>В качестве примера приводится аннотация к книге А.А. </a:t>
            </a:r>
            <a:r>
              <a:rPr lang="ru-RU" sz="3200" dirty="0" err="1"/>
              <a:t>Дульзона</a:t>
            </a:r>
            <a:r>
              <a:rPr lang="ru-RU" sz="3200" dirty="0"/>
              <a:t> «Парадокс устойчивого развития»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600200"/>
            <a:ext cx="2952328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b="1" dirty="0" err="1"/>
              <a:t>Дульзон</a:t>
            </a:r>
            <a:r>
              <a:rPr lang="ru-RU" sz="2400" b="1" dirty="0"/>
              <a:t> А.А. Парадокс устойчивого развития. - М.: Триумф, 2018. - 264 с.</a:t>
            </a:r>
            <a:endParaRPr lang="ru-RU" sz="2400" dirty="0"/>
          </a:p>
        </p:txBody>
      </p:sp>
      <p:pic>
        <p:nvPicPr>
          <p:cNvPr id="4098" name="Picture 2" descr="Аннотация для научной книг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772816"/>
            <a:ext cx="5538564" cy="4536504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339752" y="6381328"/>
            <a:ext cx="6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https://www.triumph.ru/annotatsiya-dlya-knigi.html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книг и статей в списке литературы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Описание книги: [Фамилия] [Инициалы]. [Заглавие книги] : [сведения, относящиеся к заглавию]. [Название города] : [Название издательства], [год издания]. [объем издания]. </a:t>
            </a:r>
          </a:p>
          <a:p>
            <a:r>
              <a:rPr lang="ru-RU" dirty="0"/>
              <a:t>Описание тома в многотомном непериодическом издании: [Фамилия] [Инициалы]. [Заглавие книги] : [сведения, относящиеся к заглавию].  [Том]. [Название города] : [Название издательства], [год издания]. [объём тома]. </a:t>
            </a:r>
          </a:p>
          <a:p>
            <a:r>
              <a:rPr lang="ru-RU" dirty="0"/>
              <a:t>Описание статьи в сборнике: [Фамилия] [Инициалы]. [Заглавие статьи] // [Заглавие сборника]. [Название города] : [Название издательства], [год издания]. [Страницы, на которых размещена статья]. </a:t>
            </a:r>
          </a:p>
          <a:p>
            <a:r>
              <a:rPr lang="ru-RU" dirty="0"/>
              <a:t>Описание статьи в журнале: [Фамилия] [Инициалы]. [Заглавие статьи] // [Заглавие журнала]. [год выхода тома (номера, выпуска)]. [Том], [номер (выпуск)]. [Страницы, на которых размещена статья]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6021288"/>
            <a:ext cx="860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Экология : 10–11 классы : базовый уровень : практикум / Е. И. </a:t>
            </a:r>
            <a:r>
              <a:rPr lang="ru-RU" dirty="0" err="1"/>
              <a:t>Федорос</a:t>
            </a:r>
            <a:r>
              <a:rPr lang="ru-RU" dirty="0"/>
              <a:t>, Г. А. Нечаева. — М. : Российский учебник, 2019. — 384 с.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оформления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3856" t="28814" r="27542" b="52415"/>
          <a:stretch>
            <a:fillRect/>
          </a:stretch>
        </p:blipFill>
        <p:spPr bwMode="auto">
          <a:xfrm>
            <a:off x="395536" y="1412776"/>
            <a:ext cx="813690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51520" y="6021288"/>
            <a:ext cx="860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Экология : 10–11 классы : базовый уровень : практикум / Е. И. </a:t>
            </a:r>
            <a:r>
              <a:rPr lang="ru-RU" dirty="0" err="1"/>
              <a:t>Федорос</a:t>
            </a:r>
            <a:r>
              <a:rPr lang="ru-RU" dirty="0"/>
              <a:t>, Г. А. Нечаева. — М. : Российский учебник, 2019. — 384 с.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Задание №1 (в электронном виде)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ru-RU" dirty="0"/>
              <a:t>Используя библиотечные фонды и интернет источники составьте библиографический список изданий по вашему проекту</a:t>
            </a:r>
          </a:p>
          <a:p>
            <a:r>
              <a:rPr lang="ru-RU" dirty="0"/>
              <a:t>Из составленного списка изданий выберите пять наиболее интересных для вас, составьте к ним аннотации </a:t>
            </a:r>
          </a:p>
        </p:txBody>
      </p:sp>
      <p:sp>
        <p:nvSpPr>
          <p:cNvPr id="36866" name="Infopage"/>
          <p:cNvSpPr>
            <a:spLocks noEditPoints="1" noChangeArrowheads="1"/>
          </p:cNvSpPr>
          <p:nvPr/>
        </p:nvSpPr>
        <p:spPr bwMode="auto">
          <a:xfrm>
            <a:off x="7380312" y="3501008"/>
            <a:ext cx="1224136" cy="1772816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99 w 21600"/>
              <a:gd name="T17" fmla="*/ 12174 h 21600"/>
              <a:gd name="T18" fmla="*/ 20813 w 21600"/>
              <a:gd name="T19" fmla="*/ 1714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 extrusionOk="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  <a:path w="21600" h="21600" extrusionOk="0">
                <a:moveTo>
                  <a:pt x="8333" y="4025"/>
                </a:moveTo>
                <a:lnTo>
                  <a:pt x="12500" y="4025"/>
                </a:lnTo>
                <a:lnTo>
                  <a:pt x="12500" y="11094"/>
                </a:lnTo>
                <a:lnTo>
                  <a:pt x="13903" y="11094"/>
                </a:lnTo>
                <a:lnTo>
                  <a:pt x="13903" y="11618"/>
                </a:lnTo>
                <a:lnTo>
                  <a:pt x="7908" y="11618"/>
                </a:lnTo>
                <a:lnTo>
                  <a:pt x="7908" y="11078"/>
                </a:lnTo>
                <a:lnTo>
                  <a:pt x="9418" y="11078"/>
                </a:lnTo>
                <a:lnTo>
                  <a:pt x="9418" y="4549"/>
                </a:lnTo>
                <a:lnTo>
                  <a:pt x="8333" y="4549"/>
                </a:lnTo>
                <a:lnTo>
                  <a:pt x="8333" y="4025"/>
                </a:lnTo>
                <a:close/>
              </a:path>
              <a:path w="21600" h="21600" extrusionOk="0">
                <a:moveTo>
                  <a:pt x="9120" y="2127"/>
                </a:moveTo>
                <a:lnTo>
                  <a:pt x="9120" y="1783"/>
                </a:lnTo>
                <a:lnTo>
                  <a:pt x="9269" y="1538"/>
                </a:lnTo>
                <a:lnTo>
                  <a:pt x="9588" y="1194"/>
                </a:lnTo>
                <a:lnTo>
                  <a:pt x="10013" y="998"/>
                </a:lnTo>
                <a:lnTo>
                  <a:pt x="10396" y="850"/>
                </a:lnTo>
                <a:lnTo>
                  <a:pt x="10906" y="801"/>
                </a:lnTo>
                <a:lnTo>
                  <a:pt x="11480" y="900"/>
                </a:lnTo>
                <a:lnTo>
                  <a:pt x="11926" y="1047"/>
                </a:lnTo>
                <a:lnTo>
                  <a:pt x="12266" y="1292"/>
                </a:lnTo>
                <a:lnTo>
                  <a:pt x="12500" y="1587"/>
                </a:lnTo>
                <a:lnTo>
                  <a:pt x="12649" y="1832"/>
                </a:lnTo>
                <a:lnTo>
                  <a:pt x="12692" y="2143"/>
                </a:lnTo>
                <a:lnTo>
                  <a:pt x="12649" y="2421"/>
                </a:lnTo>
                <a:lnTo>
                  <a:pt x="12500" y="2781"/>
                </a:lnTo>
                <a:lnTo>
                  <a:pt x="12330" y="3060"/>
                </a:lnTo>
                <a:lnTo>
                  <a:pt x="11884" y="3305"/>
                </a:lnTo>
                <a:lnTo>
                  <a:pt x="11501" y="3452"/>
                </a:lnTo>
                <a:lnTo>
                  <a:pt x="10863" y="3550"/>
                </a:lnTo>
                <a:lnTo>
                  <a:pt x="10396" y="3518"/>
                </a:lnTo>
                <a:lnTo>
                  <a:pt x="9949" y="3321"/>
                </a:lnTo>
                <a:lnTo>
                  <a:pt x="9524" y="3125"/>
                </a:lnTo>
                <a:lnTo>
                  <a:pt x="9311" y="2765"/>
                </a:lnTo>
                <a:lnTo>
                  <a:pt x="9184" y="2438"/>
                </a:lnTo>
                <a:lnTo>
                  <a:pt x="9120" y="2127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323528" y="4509120"/>
          <a:ext cx="691276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библиографические сведения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 работы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 на источник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08" y="59026"/>
            <a:ext cx="7941568" cy="1143000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Список использованных источников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79512" y="1527989"/>
            <a:ext cx="8784976" cy="52709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1.  http://www.ifap.ru/library/gost/7099.pdf - текст ГОСТ 7.0-99.</a:t>
            </a:r>
          </a:p>
          <a:p>
            <a:pPr marL="0" indent="0">
              <a:buNone/>
            </a:pPr>
            <a:r>
              <a:rPr lang="ru-RU" dirty="0"/>
              <a:t>2. Ожегов С.И. Словарь русского языка. - М.: «Русский язык», 1989.</a:t>
            </a:r>
          </a:p>
          <a:p>
            <a:pPr marL="0" indent="0">
              <a:buNone/>
            </a:pPr>
            <a:r>
              <a:rPr lang="ru-RU" dirty="0"/>
              <a:t>3. Федеральный закон от 27 июля 2006 г. № 149-ФЗ «Об информации, информационных технологиях и о защите информации» //СЗ РФ, 2006, № 31 (часть I), ст. 3448.</a:t>
            </a:r>
          </a:p>
          <a:p>
            <a:pPr marL="0" indent="0">
              <a:buNone/>
            </a:pPr>
            <a:r>
              <a:rPr lang="ru-RU" dirty="0"/>
              <a:t>4. Большая советская энциклопедия /Изд. 3-е. - М.: «Советская энциклопедия», 1972. -  т. 10.</a:t>
            </a:r>
          </a:p>
          <a:p>
            <a:pPr marL="0" indent="0">
              <a:buNone/>
            </a:pPr>
            <a:r>
              <a:rPr lang="ru-RU" dirty="0"/>
              <a:t>5. Винер Н. Кибернетика, или управление и связь в животном и машине; или Кибернетика и общество/ 2-е издание. — М.: Наука; Главная редакция изданий для зарубежных стран, 1983. — 344 с.</a:t>
            </a:r>
          </a:p>
          <a:p>
            <a:pPr marL="0" indent="0">
              <a:buNone/>
            </a:pPr>
            <a:r>
              <a:rPr lang="ru-RU" dirty="0"/>
              <a:t>6. Информатика: Учебник для вузов / А.С. Грошев. – Архангельск, </a:t>
            </a:r>
            <a:r>
              <a:rPr lang="ru-RU" dirty="0" err="1"/>
              <a:t>Арханг</a:t>
            </a:r>
            <a:r>
              <a:rPr lang="ru-RU" dirty="0"/>
              <a:t>. гос. </a:t>
            </a:r>
            <a:r>
              <a:rPr lang="ru-RU" dirty="0" err="1"/>
              <a:t>техн</a:t>
            </a:r>
            <a:r>
              <a:rPr lang="ru-RU" dirty="0"/>
              <a:t>. ун-т, 2010. – 470 с.</a:t>
            </a:r>
          </a:p>
          <a:p>
            <a:pPr marL="0" indent="0">
              <a:buNone/>
            </a:pPr>
            <a:r>
              <a:rPr lang="ru-RU" dirty="0"/>
              <a:t>7. Горяев Ю.А. Информатика: Учебное пособие. – М., МИЭМП, 2005. – с.116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77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532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9026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Виды информации [6]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251520" y="1441579"/>
            <a:ext cx="4608512" cy="354279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По способу восприятия:</a:t>
            </a:r>
          </a:p>
          <a:p>
            <a:pPr marL="0" indent="0">
              <a:buNone/>
            </a:pPr>
            <a:r>
              <a:rPr lang="ru-RU" dirty="0"/>
              <a:t>- Визуальная;</a:t>
            </a:r>
            <a:br>
              <a:rPr lang="ru-RU" dirty="0"/>
            </a:br>
            <a:r>
              <a:rPr lang="ru-RU" dirty="0"/>
              <a:t>- Аудиальная;</a:t>
            </a:r>
            <a:br>
              <a:rPr lang="ru-RU" dirty="0"/>
            </a:br>
            <a:r>
              <a:rPr lang="ru-RU" dirty="0"/>
              <a:t>- Тактильная;</a:t>
            </a:r>
            <a:br>
              <a:rPr lang="ru-RU" dirty="0"/>
            </a:br>
            <a:r>
              <a:rPr lang="ru-RU" dirty="0"/>
              <a:t>- Обонятельная;</a:t>
            </a:r>
            <a:br>
              <a:rPr lang="ru-RU" dirty="0"/>
            </a:br>
            <a:r>
              <a:rPr lang="ru-RU" dirty="0"/>
              <a:t>- Вкусовая.</a:t>
            </a:r>
          </a:p>
          <a:p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932040" y="2420888"/>
            <a:ext cx="3888432" cy="34563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2. По форме представления: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- Текстовая;</a:t>
            </a:r>
            <a:br>
              <a:rPr lang="ru-RU" dirty="0"/>
            </a:br>
            <a:r>
              <a:rPr lang="ru-RU" dirty="0"/>
              <a:t>- Числовая;</a:t>
            </a:r>
            <a:br>
              <a:rPr lang="ru-RU" dirty="0"/>
            </a:br>
            <a:r>
              <a:rPr lang="ru-RU" dirty="0"/>
              <a:t>- Графическая;</a:t>
            </a:r>
            <a:br>
              <a:rPr lang="ru-RU" dirty="0"/>
            </a:br>
            <a:r>
              <a:rPr lang="ru-RU" dirty="0"/>
              <a:t>- Музыкальная;</a:t>
            </a:r>
            <a:br>
              <a:rPr lang="ru-RU" dirty="0"/>
            </a:br>
            <a:r>
              <a:rPr lang="ru-RU" dirty="0"/>
              <a:t>- Комбинированная.</a:t>
            </a:r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Порываев А.В.</a:t>
            </a:r>
          </a:p>
          <a:p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87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971600" y="1695331"/>
            <a:ext cx="7715200" cy="467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3. По общественному значению: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dirty="0"/>
              <a:t>- Массовая (обыденная, общественно-политическая, эстетическая);</a:t>
            </a:r>
          </a:p>
          <a:p>
            <a:pPr marL="0" indent="0">
              <a:buNone/>
            </a:pPr>
            <a:r>
              <a:rPr lang="ru-RU" dirty="0"/>
              <a:t>- Специальная (научная, производственная, техническая, управленческая);</a:t>
            </a:r>
          </a:p>
          <a:p>
            <a:pPr marL="0" indent="0">
              <a:buNone/>
            </a:pPr>
            <a:r>
              <a:rPr lang="ru-RU" dirty="0"/>
              <a:t>- Личная (знания, умения, навыки, интуиция).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90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/>
          <a:lstStyle/>
          <a:p>
            <a:r>
              <a:rPr lang="ru-RU" dirty="0"/>
              <a:t>Характеристика информации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Program Files (x86)\Microsoft Office\MEDIA\CAGCAT10\j0299125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4088" y="3108290"/>
            <a:ext cx="2808312" cy="33084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08" y="59026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Общие качественные свойства [6]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57200" y="1436104"/>
            <a:ext cx="8229600" cy="52764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1) </a:t>
            </a:r>
            <a:r>
              <a:rPr lang="ru-RU" b="1" dirty="0"/>
              <a:t>Объективность информации. </a:t>
            </a:r>
            <a:r>
              <a:rPr lang="ru-RU" dirty="0"/>
              <a:t>Объективный – существующий вне и независимо от человеческого сознания. Информация – это отражение внешнего объективного мира. Информация объективна, если она не зависит от методов ее фиксации, чьего-либо мнения, суждения.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Объективную информацию можно получить с помощью измерительных приборов. Отражаясь в сознании конкретного человека, информация перестает быть объективной, так как, преобразовывается (в большей или меньшей степени) в зависимости от мнения, суждения, опыта, знаний конкретного субъекта. 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25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57200" y="1527989"/>
            <a:ext cx="8229600" cy="53300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4400" dirty="0"/>
              <a:t>2) </a:t>
            </a:r>
            <a:r>
              <a:rPr lang="ru-RU" sz="4400" b="1" dirty="0"/>
              <a:t>Достоверность информации. </a:t>
            </a:r>
            <a:r>
              <a:rPr lang="ru-RU" sz="4400" dirty="0"/>
              <a:t>Информация достоверна, если она отражает истинное положение дел. Объективная информация всегда достоверна, но достоверная информация может быть как объективной, так и субъективной. Достоверная информация помогает принять нам правильное решение.</a:t>
            </a:r>
          </a:p>
          <a:p>
            <a:pPr marL="0" indent="0">
              <a:buNone/>
            </a:pPr>
            <a:endParaRPr lang="ru-RU" sz="4400" dirty="0"/>
          </a:p>
          <a:p>
            <a:pPr marL="0" indent="0">
              <a:buNone/>
            </a:pPr>
            <a:r>
              <a:rPr lang="ru-RU" sz="4400" dirty="0"/>
              <a:t>Недостоверной информация может быть по следующим причинам: </a:t>
            </a:r>
          </a:p>
          <a:p>
            <a:pPr marL="0" indent="0">
              <a:buNone/>
            </a:pPr>
            <a:r>
              <a:rPr lang="ru-RU" sz="4400" dirty="0"/>
              <a:t>– преднамеренное искажение (дезинформация) или непреднамеренное искажение субъективного свойства; </a:t>
            </a:r>
          </a:p>
          <a:p>
            <a:pPr marL="0" indent="0">
              <a:buNone/>
            </a:pPr>
            <a:r>
              <a:rPr lang="ru-RU" sz="4400" dirty="0"/>
              <a:t>– искажение в результате воздействия помех и недостаточно точных средств измерений. 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41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90872" y="1614399"/>
            <a:ext cx="8229600" cy="544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3) </a:t>
            </a:r>
            <a:r>
              <a:rPr lang="ru-RU" b="1" dirty="0"/>
              <a:t>Полнота информации</a:t>
            </a:r>
            <a:r>
              <a:rPr lang="ru-RU" dirty="0"/>
              <a:t>. Информацию можно назвать полной, если ее достаточно для понимания и принятия решений. Неполная информация может привести к ошибочному выводу или решению. </a:t>
            </a:r>
          </a:p>
          <a:p>
            <a:pPr marL="0" indent="0">
              <a:buNone/>
            </a:pPr>
            <a:endParaRPr lang="ru-RU" sz="1700" dirty="0"/>
          </a:p>
          <a:p>
            <a:pPr marL="0" indent="0">
              <a:buNone/>
            </a:pPr>
            <a:r>
              <a:rPr lang="ru-RU" dirty="0"/>
              <a:t>4) </a:t>
            </a:r>
            <a:r>
              <a:rPr lang="ru-RU" b="1" dirty="0"/>
              <a:t>Точность информации </a:t>
            </a:r>
            <a:r>
              <a:rPr lang="ru-RU" dirty="0"/>
              <a:t>определяется степенью ее близости к реальному состоянию объекта, процесса, явления (погрешностью средства измерения). 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55976" y="59492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82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1a\Desktop\фо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79512" y="1527991"/>
            <a:ext cx="8712968" cy="51845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5) </a:t>
            </a:r>
            <a:r>
              <a:rPr lang="ru-RU" b="1" dirty="0"/>
              <a:t>Актуальность информации </a:t>
            </a:r>
            <a:r>
              <a:rPr lang="ru-RU" dirty="0"/>
              <a:t>– важность для настоящего времени, злободневность, насущность. Иногда только вовремя полученная информация может быть полезна.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dirty="0"/>
              <a:t>6) </a:t>
            </a:r>
            <a:r>
              <a:rPr lang="ru-RU" b="1" dirty="0"/>
              <a:t>Полезность (ценность) информации</a:t>
            </a:r>
            <a:r>
              <a:rPr lang="ru-RU" dirty="0"/>
              <a:t>. Полезность может быть оценена применительно к нуждам конкретных ее потребителей и оценивается по тем задачам, которые можно решить с ее помощью. 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dirty="0"/>
              <a:t>Самая ценная информация – объективная, достоверная, полная, и актуальная. При этом следует учитывать, что и необъективная, недостоверная информация (например, художественная литература), имеет большую значимость для человека.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7984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Порываев А.В.</a:t>
            </a:r>
          </a:p>
          <a:p>
            <a:pPr algn="r"/>
            <a:r>
              <a:rPr lang="en-US" dirty="0"/>
              <a:t>poryvaev-av@mail.ru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1735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1648</Words>
  <Application>Microsoft Office PowerPoint</Application>
  <PresentationFormat>Экран (4:3)</PresentationFormat>
  <Paragraphs>131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Calibri</vt:lpstr>
      <vt:lpstr>Тема Office</vt:lpstr>
      <vt:lpstr>Поиск недостающей информации, её обработка и анализ</vt:lpstr>
      <vt:lpstr>Другие определения понятия «Информация»</vt:lpstr>
      <vt:lpstr>Виды информации [6]</vt:lpstr>
      <vt:lpstr>Презентация PowerPoint</vt:lpstr>
      <vt:lpstr>Характеристика информации</vt:lpstr>
      <vt:lpstr>Общие качественные свойства [6]</vt:lpstr>
      <vt:lpstr>Презентация PowerPoint</vt:lpstr>
      <vt:lpstr>Презентация PowerPoint</vt:lpstr>
      <vt:lpstr>Презентация PowerPoint</vt:lpstr>
      <vt:lpstr>Источники информации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определить какая информация нужна для вашего проекта</vt:lpstr>
      <vt:lpstr>Вопросы для определения нужной информации</vt:lpstr>
      <vt:lpstr>  Для аргументации своего проекта</vt:lpstr>
      <vt:lpstr>Аннотация к изданию</vt:lpstr>
      <vt:lpstr>Презентация PowerPoint</vt:lpstr>
      <vt:lpstr>В качестве примера приводится аннотация к книге А.А. Дульзона «Парадокс устойчивого развития» </vt:lpstr>
      <vt:lpstr>описание книг и статей в списке литературы </vt:lpstr>
      <vt:lpstr>Пример оформления</vt:lpstr>
      <vt:lpstr>Задание №1 (в электронном виде)</vt:lpstr>
      <vt:lpstr>Список использованных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недостающей информации, её обработка и анализ</dc:title>
  <dc:creator>Инна Аминькаева</dc:creator>
  <cp:lastModifiedBy>Fedor</cp:lastModifiedBy>
  <cp:revision>48</cp:revision>
  <dcterms:created xsi:type="dcterms:W3CDTF">2021-03-30T08:54:57Z</dcterms:created>
  <dcterms:modified xsi:type="dcterms:W3CDTF">2023-03-13T15:58:52Z</dcterms:modified>
</cp:coreProperties>
</file>